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1" r:id="rId6"/>
    <p:sldId id="352" r:id="rId7"/>
    <p:sldId id="355" r:id="rId8"/>
    <p:sldId id="348" r:id="rId9"/>
    <p:sldId id="354" r:id="rId10"/>
    <p:sldId id="356" r:id="rId11"/>
    <p:sldId id="357" r:id="rId12"/>
    <p:sldId id="350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46"/>
  </p:normalViewPr>
  <p:slideViewPr>
    <p:cSldViewPr snapToGrid="0" snapToObjects="1" showGuide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29/01/2025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865444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7200" dirty="0" err="1"/>
              <a:t>VlogBuddy</a:t>
            </a:r>
            <a:endParaRPr lang="en-GB" sz="7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 TELLO DRONE THAT FOLLOWS </a:t>
            </a:r>
            <a:r>
              <a:rPr lang="en-GB" b="1" u="sng" dirty="0"/>
              <a:t>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Atikan To, Gargi </a:t>
            </a:r>
            <a:r>
              <a:rPr lang="en-GB" dirty="0" err="1"/>
              <a:t>Nisal</a:t>
            </a:r>
            <a:r>
              <a:rPr lang="en-GB" dirty="0"/>
              <a:t>, Jess Newton, Julia </a:t>
            </a:r>
            <a:r>
              <a:rPr lang="en-GB" dirty="0" err="1"/>
              <a:t>Chrom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 wanted to create a drone that enables easy, hands-free vlogging in ANY situation!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0" indent="0" rtl="0">
              <a:buNone/>
            </a:pPr>
            <a:endParaRPr lang="en-GB" dirty="0"/>
          </a:p>
          <a:p>
            <a:pPr rtl="0"/>
            <a:r>
              <a:rPr lang="en-GB" dirty="0"/>
              <a:t>Why vlogging?</a:t>
            </a:r>
          </a:p>
          <a:p>
            <a:pPr rtl="0"/>
            <a:r>
              <a:rPr lang="en-GB" dirty="0"/>
              <a:t>Basic principles:</a:t>
            </a:r>
          </a:p>
          <a:p>
            <a:pPr lvl="1"/>
            <a:r>
              <a:rPr lang="en-GB" sz="1800" dirty="0"/>
              <a:t>Locks onto a face (red rectangle)</a:t>
            </a:r>
          </a:p>
          <a:p>
            <a:pPr lvl="1"/>
            <a:r>
              <a:rPr lang="en-GB" sz="1800" dirty="0"/>
              <a:t>Has three movements to follow you (up/down, rotate, forward/back)</a:t>
            </a:r>
          </a:p>
          <a:p>
            <a:pPr rtl="0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/>
              <a:t>Research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588542"/>
            <a:ext cx="8845828" cy="614410"/>
          </a:xfrm>
        </p:spPr>
        <p:txBody>
          <a:bodyPr rtlCol="0"/>
          <a:lstStyle>
            <a:defPPr>
              <a:defRPr lang="en-GB"/>
            </a:defPPr>
          </a:lstStyle>
          <a:p>
            <a:pPr marL="285750" indent="-285750" rtl="0">
              <a:buFontTx/>
              <a:buChar char="-"/>
            </a:pPr>
            <a:r>
              <a:rPr lang="en-GB" sz="2000" dirty="0"/>
              <a:t>Primary research conducted into detecting the face- this would require an AI model</a:t>
            </a:r>
          </a:p>
          <a:p>
            <a:pPr marL="285750" indent="-285750" rtl="0">
              <a:buFontTx/>
              <a:buChar char="-"/>
            </a:pPr>
            <a:r>
              <a:rPr lang="en-GB" sz="2000" dirty="0"/>
              <a:t>Explored 3 methods: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/>
              <a:t>Pre-made model</a:t>
            </a:r>
            <a:r>
              <a:rPr lang="en-GB" dirty="0"/>
              <a:t> – Google </a:t>
            </a:r>
            <a:r>
              <a:rPr lang="en-GB" dirty="0" err="1"/>
              <a:t>mediapipe</a:t>
            </a:r>
            <a:r>
              <a:rPr lang="en-GB" dirty="0"/>
              <a:t>, but this works for hand gestures better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/>
              <a:t>Make a model </a:t>
            </a:r>
            <a:r>
              <a:rPr lang="en-GB" dirty="0"/>
              <a:t>ourselves- we did this, researching and creating a CNN, but trained this on thumbs instead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3053896" cy="172135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Pre-made model – OpenCV’s </a:t>
            </a:r>
            <a:r>
              <a:rPr lang="en-GB" dirty="0" err="1"/>
              <a:t>CascadeClassifiers</a:t>
            </a:r>
            <a:r>
              <a:rPr lang="en-GB" dirty="0"/>
              <a:t>:</a:t>
            </a:r>
          </a:p>
          <a:p>
            <a:pPr marL="342900" indent="-342900" rtl="0">
              <a:buFontTx/>
              <a:buChar char="-"/>
            </a:pPr>
            <a:r>
              <a:rPr lang="en-GB" dirty="0"/>
              <a:t>Fast</a:t>
            </a:r>
          </a:p>
          <a:p>
            <a:pPr marL="342900" indent="-342900" rtl="0">
              <a:buFontTx/>
              <a:buChar char="-"/>
            </a:pPr>
            <a:r>
              <a:rPr lang="en-GB" dirty="0"/>
              <a:t>Efficient</a:t>
            </a:r>
          </a:p>
          <a:p>
            <a:pPr marL="342900" indent="-342900" rtl="0">
              <a:buFontTx/>
              <a:buChar char="-"/>
            </a:pPr>
            <a:r>
              <a:rPr lang="en-GB" dirty="0"/>
              <a:t>Accurate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FF79-964B-202C-8016-A29B55ED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796B6-0E03-23F5-279A-26591941B41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Algorithm to move with the person filming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6295E-BEA6-C38D-619A-F67422A4D7E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244337"/>
            <a:ext cx="6888665" cy="2241805"/>
          </a:xfrm>
        </p:spPr>
        <p:txBody>
          <a:bodyPr/>
          <a:lstStyle/>
          <a:p>
            <a:pPr>
              <a:buFontTx/>
              <a:buChar char="-"/>
            </a:pPr>
            <a:r>
              <a:rPr lang="en-GB" sz="2000" dirty="0"/>
              <a:t>Find face</a:t>
            </a:r>
          </a:p>
          <a:p>
            <a:pPr>
              <a:buFontTx/>
              <a:buChar char="-"/>
            </a:pPr>
            <a:r>
              <a:rPr lang="en-GB" sz="2000" dirty="0"/>
              <a:t>If face not found, rotate at speed 60 and move up and down between 150 and 170 cm until face found</a:t>
            </a:r>
          </a:p>
          <a:p>
            <a:pPr>
              <a:buFontTx/>
              <a:buChar char="-"/>
            </a:pPr>
            <a:r>
              <a:rPr lang="en-GB" sz="2000" dirty="0"/>
              <a:t>If face found, use PID controller and area tracking to follow the person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B3D9-574B-B488-565B-074F67A5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D5A84-3BC0-ECD8-0AD8-4BC5E796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22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FACE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57966" y="1908038"/>
            <a:ext cx="10515601" cy="319490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800" dirty="0"/>
              <a:t>Gets the image using the </a:t>
            </a:r>
            <a:r>
              <a:rPr lang="en-GB" sz="2800" b="1" dirty="0" err="1"/>
              <a:t>get_frame_read</a:t>
            </a:r>
            <a:r>
              <a:rPr lang="en-GB" sz="2800" dirty="0"/>
              <a:t> function</a:t>
            </a:r>
          </a:p>
          <a:p>
            <a:pPr marL="0" indent="0" rtl="0">
              <a:buNone/>
            </a:pPr>
            <a:endParaRPr lang="en-GB" sz="2800" dirty="0"/>
          </a:p>
          <a:p>
            <a:pPr rtl="0"/>
            <a:r>
              <a:rPr lang="en-GB" sz="2800" dirty="0"/>
              <a:t>Passes to </a:t>
            </a:r>
            <a:r>
              <a:rPr lang="en-GB" sz="2800" dirty="0" err="1"/>
              <a:t>findFace</a:t>
            </a:r>
            <a:r>
              <a:rPr lang="en-GB" sz="2800" dirty="0"/>
              <a:t>() function, which uses the </a:t>
            </a:r>
            <a:r>
              <a:rPr lang="en-GB" sz="2800" dirty="0" err="1"/>
              <a:t>CascadeClassifier</a:t>
            </a:r>
            <a:r>
              <a:rPr lang="en-GB" sz="2800" dirty="0"/>
              <a:t> function </a:t>
            </a:r>
            <a:r>
              <a:rPr lang="en-GB" sz="2800" b="1" dirty="0"/>
              <a:t>to return an array of 9x9 coordinates</a:t>
            </a:r>
            <a:r>
              <a:rPr lang="en-GB" sz="2800" dirty="0"/>
              <a:t> of the face</a:t>
            </a:r>
          </a:p>
          <a:p>
            <a:pPr marL="0" indent="0" rtl="0">
              <a:buNone/>
            </a:pPr>
            <a:endParaRPr lang="en-GB" sz="2800" dirty="0"/>
          </a:p>
          <a:p>
            <a:pPr rtl="0"/>
            <a:r>
              <a:rPr lang="en-GB" sz="2800" dirty="0"/>
              <a:t>All the faces detected are added to an array – but </a:t>
            </a:r>
            <a:r>
              <a:rPr lang="en-GB" sz="2800" b="1" dirty="0"/>
              <a:t>only the face with the biggest area </a:t>
            </a:r>
            <a:r>
              <a:rPr lang="en-GB" sz="2800" dirty="0"/>
              <a:t>is returned to main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A731-21D3-D119-5C78-867A4B2B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FACE 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141BF-BDD3-F551-7B30-7953915714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5221" y="2005021"/>
            <a:ext cx="3953594" cy="509671"/>
          </a:xfrm>
        </p:spPr>
        <p:txBody>
          <a:bodyPr/>
          <a:lstStyle/>
          <a:p>
            <a:r>
              <a:rPr lang="en-GB" dirty="0"/>
              <a:t>Rotation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289BC-AB74-0B12-46A6-9CBC939B96E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51205" y="1966956"/>
            <a:ext cx="3911982" cy="523316"/>
          </a:xfrm>
        </p:spPr>
        <p:txBody>
          <a:bodyPr/>
          <a:lstStyle/>
          <a:p>
            <a:r>
              <a:rPr lang="en-GB" dirty="0"/>
              <a:t>Backwards and Forwards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BE6261-E294-3D2D-48E0-60ED1666821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17008" y="2679100"/>
            <a:ext cx="3911982" cy="3558188"/>
          </a:xfrm>
        </p:spPr>
        <p:txBody>
          <a:bodyPr/>
          <a:lstStyle/>
          <a:p>
            <a:r>
              <a:rPr lang="en-GB" sz="2400" dirty="0"/>
              <a:t>Use a PID controller </a:t>
            </a:r>
          </a:p>
          <a:p>
            <a:r>
              <a:rPr lang="en-GB" sz="2400" dirty="0" err="1"/>
              <a:t>pError</a:t>
            </a:r>
            <a:r>
              <a:rPr lang="en-GB" sz="2400" dirty="0"/>
              <a:t> – variable to tell you how far away your face is from the frame</a:t>
            </a:r>
          </a:p>
          <a:p>
            <a:r>
              <a:rPr lang="en-GB" sz="2400" dirty="0"/>
              <a:t>Rotation speed depends on the value of </a:t>
            </a:r>
            <a:r>
              <a:rPr lang="en-GB" sz="2400" dirty="0" err="1"/>
              <a:t>pError</a:t>
            </a:r>
            <a:endParaRPr lang="en-GB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31580-4579-A2EE-8C6E-7900219E0B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137179" y="2677256"/>
            <a:ext cx="3911982" cy="2307568"/>
          </a:xfrm>
        </p:spPr>
        <p:txBody>
          <a:bodyPr/>
          <a:lstStyle/>
          <a:p>
            <a:r>
              <a:rPr lang="en-GB" sz="2400" dirty="0"/>
              <a:t>Target area and current area of face</a:t>
            </a:r>
          </a:p>
          <a:p>
            <a:r>
              <a:rPr lang="en-GB" sz="2400" dirty="0"/>
              <a:t>Drone moves at a slow speed towards/away from the person depending on the area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19848D-E36F-588F-3E2B-F76CEFC7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B6EFE4-CA64-0093-9620-336AA032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03BA0B6-0AE1-FEAC-492E-3F34F733B8EB}"/>
              </a:ext>
            </a:extLst>
          </p:cNvPr>
          <p:cNvSpPr txBox="1">
            <a:spLocks/>
          </p:cNvSpPr>
          <p:nvPr/>
        </p:nvSpPr>
        <p:spPr>
          <a:xfrm>
            <a:off x="8280018" y="1922314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Up and Down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7FCD030-D277-A171-B9E4-F51DABB35F8E}"/>
              </a:ext>
            </a:extLst>
          </p:cNvPr>
          <p:cNvSpPr txBox="1">
            <a:spLocks/>
          </p:cNvSpPr>
          <p:nvPr/>
        </p:nvSpPr>
        <p:spPr>
          <a:xfrm>
            <a:off x="8139773" y="2679867"/>
            <a:ext cx="3911982" cy="2307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Moves up and down at a constant speed over a constant height</a:t>
            </a:r>
          </a:p>
        </p:txBody>
      </p:sp>
    </p:spTree>
    <p:extLst>
      <p:ext uri="{BB962C8B-B14F-4D97-AF65-F5344CB8AC3E}">
        <p14:creationId xmlns:p14="http://schemas.microsoft.com/office/powerpoint/2010/main" val="230589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88E7-923C-FF6B-3E65-2128B685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C7A40-03A9-34A7-52D4-D9AD1BA839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Hope you enjoy</a:t>
            </a:r>
          </a:p>
        </p:txBody>
      </p:sp>
    </p:spTree>
    <p:extLst>
      <p:ext uri="{BB962C8B-B14F-4D97-AF65-F5344CB8AC3E}">
        <p14:creationId xmlns:p14="http://schemas.microsoft.com/office/powerpoint/2010/main" val="189505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C3C0-D5F3-3393-93E4-22737AD0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B6223-BA8F-DEC1-157B-D2C8326B63B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STEPS TO MAKE IT FULLY FUNCTIONAL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D5CC6-3BF2-039F-C034-6405047789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RECORD VIDEO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838DC-38FC-EEF7-2E57-58B494D9A48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dirty="0"/>
              <a:t>PID CONTROLLER FOR UP AND DOWN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955A0A-D76E-D35F-0C0E-6EEBAB1F26E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/>
              <a:t>IMPLEMENT THUMB GESTURES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F02C31-3D41-F4A2-6FF5-CA632ABF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0B64F5-56CB-2E15-6133-AEE5F27B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34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71</TotalTime>
  <Words>349</Words>
  <Application>Microsoft Office PowerPoint</Application>
  <PresentationFormat>Widescreen</PresentationFormat>
  <Paragraphs>66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VlogBuddy</vt:lpstr>
      <vt:lpstr>Introduction</vt:lpstr>
      <vt:lpstr>Research</vt:lpstr>
      <vt:lpstr>ALGORITHM OVERVIEW</vt:lpstr>
      <vt:lpstr>FACE DETECTION</vt:lpstr>
      <vt:lpstr>FACE TRACKING</vt:lpstr>
      <vt:lpstr>DEMO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Maxx To</dc:creator>
  <cp:lastModifiedBy>Maxx To</cp:lastModifiedBy>
  <cp:revision>1</cp:revision>
  <dcterms:created xsi:type="dcterms:W3CDTF">2025-01-29T16:44:06Z</dcterms:created>
  <dcterms:modified xsi:type="dcterms:W3CDTF">2025-01-29T17:55:07Z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